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73"/>
    <p:restoredTop sz="76112"/>
  </p:normalViewPr>
  <p:slideViewPr>
    <p:cSldViewPr snapToGrid="0">
      <p:cViewPr varScale="1">
        <p:scale>
          <a:sx n="91" d="100"/>
          <a:sy n="91" d="100"/>
        </p:scale>
        <p:origin x="200" y="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19653E-4D0F-A14C-B1E8-4BBD0B3B4A6F}" type="datetimeFigureOut">
              <a:rPr kumimoji="1" lang="ja-JP" altLang="en-US" smtClean="0"/>
              <a:t>2023/4/18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980401-09C8-324B-85B9-968235041FB8}" type="slidenum">
              <a:rPr kumimoji="1" lang="ja-JP" altLang="en-US" smtClean="0"/>
              <a:t>‹#›</a:t>
            </a:fld>
            <a:endParaRPr kumimoji="1" lang="ja-JP" altLang="en-US"/>
          </a:p>
        </p:txBody>
      </p:sp>
    </p:spTree>
    <p:extLst>
      <p:ext uri="{BB962C8B-B14F-4D97-AF65-F5344CB8AC3E}">
        <p14:creationId xmlns:p14="http://schemas.microsoft.com/office/powerpoint/2010/main" val="14530354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それでは、実際にソフトウェアを使って動画編集をしていきましょう。</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1</a:t>
            </a:fld>
            <a:endParaRPr kumimoji="1" lang="ja-JP" altLang="en-US"/>
          </a:p>
        </p:txBody>
      </p:sp>
    </p:spTree>
    <p:extLst>
      <p:ext uri="{BB962C8B-B14F-4D97-AF65-F5344CB8AC3E}">
        <p14:creationId xmlns:p14="http://schemas.microsoft.com/office/powerpoint/2010/main" val="3369076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まだいろいろみなさんにあまりお伝えしてないうちから、いきなりその動画編集ソフトを使って編集をやってしまうということには、実は意図があります。</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2</a:t>
            </a:fld>
            <a:endParaRPr kumimoji="1" lang="ja-JP" altLang="en-US"/>
          </a:p>
        </p:txBody>
      </p:sp>
    </p:spTree>
    <p:extLst>
      <p:ext uri="{BB962C8B-B14F-4D97-AF65-F5344CB8AC3E}">
        <p14:creationId xmlns:p14="http://schemas.microsoft.com/office/powerpoint/2010/main" val="388882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れは動画編集、あるいは動画編集ソフトの操作は非常に難しくてとっつきにくいと言う印象を払拭していただきたいと言う考えなんです。実際に今から素材はすべてこちらで用意してますので、それを使って編集をしていただくと、なんだこんなものかというふうにお感じになると思います。まさにそれを感じていただくためのセクションです。この講座では、パソコン用の動画編集で主に使われてる</a:t>
            </a:r>
            <a:r>
              <a:rPr kumimoji="1" lang="en-US" altLang="ja-JP" dirty="0"/>
              <a:t>3</a:t>
            </a:r>
            <a:r>
              <a:rPr kumimoji="1" lang="ja-JP" altLang="en-US"/>
              <a:t>つのソフトウエアを対象にしています。</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3</a:t>
            </a:fld>
            <a:endParaRPr kumimoji="1" lang="ja-JP" altLang="en-US"/>
          </a:p>
        </p:txBody>
      </p:sp>
    </p:spTree>
    <p:extLst>
      <p:ext uri="{BB962C8B-B14F-4D97-AF65-F5344CB8AC3E}">
        <p14:creationId xmlns:p14="http://schemas.microsoft.com/office/powerpoint/2010/main" val="497138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400" dirty="0"/>
              <a:t>1</a:t>
            </a:r>
            <a:r>
              <a:rPr kumimoji="1" lang="ja-JP" altLang="en-US" sz="1400"/>
              <a:t>つ目は、アップルの</a:t>
            </a:r>
            <a:r>
              <a:rPr kumimoji="1" lang="en-US" altLang="ja-JP" sz="1400" dirty="0"/>
              <a:t>FINAL</a:t>
            </a:r>
            <a:r>
              <a:rPr kumimoji="1" lang="ja-JP" altLang="en-US" sz="1400"/>
              <a:t>カットプロ、そしてもうひとつが</a:t>
            </a:r>
            <a:r>
              <a:rPr kumimoji="1" lang="en-US" altLang="ja-JP" sz="1400" dirty="0"/>
              <a:t>MACINTOSHWINDOWS</a:t>
            </a:r>
            <a:r>
              <a:rPr kumimoji="1" lang="ja-JP" altLang="en-US" sz="1400"/>
              <a:t>で両方使える　アドビ</a:t>
            </a:r>
            <a:r>
              <a:rPr kumimoji="1" lang="en-US" altLang="ja-JP" sz="1400" dirty="0"/>
              <a:t>Premiere Pro</a:t>
            </a:r>
            <a:r>
              <a:rPr kumimoji="1" lang="ja-JP" altLang="en-US" sz="1400"/>
              <a:t>、そしてサイバーリンク社の</a:t>
            </a:r>
            <a:r>
              <a:rPr kumimoji="1" lang="en-US" altLang="ja-JP" sz="1400" dirty="0"/>
              <a:t>WINDOWS</a:t>
            </a:r>
            <a:r>
              <a:rPr kumimoji="1" lang="ja-JP" altLang="en-US" sz="1400"/>
              <a:t>専用なんですが、パワーディレクターというソフトです。</a:t>
            </a:r>
          </a:p>
          <a:p>
            <a:r>
              <a:rPr kumimoji="1" lang="ja-JP" altLang="en-US" sz="1400"/>
              <a:t>この</a:t>
            </a:r>
            <a:r>
              <a:rPr kumimoji="1" lang="en-US" altLang="ja-JP" sz="1400" dirty="0"/>
              <a:t>3</a:t>
            </a:r>
            <a:r>
              <a:rPr kumimoji="1" lang="ja-JP" altLang="en-US" sz="1400"/>
              <a:t>つについて、それぞれ同じようなほぼ同じような操作方法をお伝えをしていきます。このセクションでは非常に基本的な操作をまずやっていきます。</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4</a:t>
            </a:fld>
            <a:endParaRPr kumimoji="1" lang="ja-JP" altLang="en-US"/>
          </a:p>
        </p:txBody>
      </p:sp>
    </p:spTree>
    <p:extLst>
      <p:ext uri="{BB962C8B-B14F-4D97-AF65-F5344CB8AC3E}">
        <p14:creationId xmlns:p14="http://schemas.microsoft.com/office/powerpoint/2010/main" val="1720435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リファレンスマニュアルとは異なりますので、こういう動画を作るためにどういう操作をすればいいかということを、この講座では常にお伝えをしています。ですから、基本的な操作ですとか、それぞれのウィンドウやパートの機能などを逐一解説するものではないんです。</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5</a:t>
            </a:fld>
            <a:endParaRPr kumimoji="1" lang="ja-JP" altLang="en-US"/>
          </a:p>
        </p:txBody>
      </p:sp>
    </p:spTree>
    <p:extLst>
      <p:ext uri="{BB962C8B-B14F-4D97-AF65-F5344CB8AC3E}">
        <p14:creationId xmlns:p14="http://schemas.microsoft.com/office/powerpoint/2010/main" val="4109918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ですからこういう操作をするには、ここを使ってください。こういう機能を使ってくださいということだけをお伝えをしています。</a:t>
            </a:r>
          </a:p>
          <a:p>
            <a:r>
              <a:rPr kumimoji="1" lang="ja-JP" altLang="en-US"/>
              <a:t>ただ、なるべく編集で多く使うであろう操作をいろいろと取り入れながらサンプルを作ってるつもりですので、結果的にこれらを全てやり終えることで、動画編集で使う主な機能はほぼここで網羅していると思います。</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6</a:t>
            </a:fld>
            <a:endParaRPr kumimoji="1" lang="ja-JP" altLang="en-US"/>
          </a:p>
        </p:txBody>
      </p:sp>
    </p:spTree>
    <p:extLst>
      <p:ext uri="{BB962C8B-B14F-4D97-AF65-F5344CB8AC3E}">
        <p14:creationId xmlns:p14="http://schemas.microsoft.com/office/powerpoint/2010/main" val="2681678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素材はこの講座内のダウンロードのコーナーからダウンロードしてください。「</a:t>
            </a:r>
            <a:r>
              <a:rPr kumimoji="1" lang="en-US" altLang="ja-JP" dirty="0"/>
              <a:t>1_01sozai</a:t>
            </a:r>
            <a:r>
              <a:rPr kumimoji="1" lang="ja-JP" altLang="en-US"/>
              <a:t>」というファイルですね。これをダウンロードして解凍していただけるとフォルダーになり、そのフォルダーの中に素材が入ってます。</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7</a:t>
            </a:fld>
            <a:endParaRPr kumimoji="1" lang="ja-JP" altLang="en-US"/>
          </a:p>
        </p:txBody>
      </p:sp>
    </p:spTree>
    <p:extLst>
      <p:ext uri="{BB962C8B-B14F-4D97-AF65-F5344CB8AC3E}">
        <p14:creationId xmlns:p14="http://schemas.microsoft.com/office/powerpoint/2010/main" val="503256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ただ、一つ入ってない素材がありまして、それは</a:t>
            </a:r>
            <a:r>
              <a:rPr kumimoji="1" lang="en-US" altLang="ja-JP" dirty="0"/>
              <a:t>BGM</a:t>
            </a:r>
            <a:r>
              <a:rPr kumimoji="1" lang="ja-JP" altLang="en-US"/>
              <a:t>ファイルなんですね。音楽のファイルです。これは使うのは自由だけれども、無断で配布してはいけないというのがサイトの規約としてありますので、皆さんにここでお配りすることはできないんですね。</a:t>
            </a:r>
          </a:p>
          <a:p>
            <a:r>
              <a:rPr kumimoji="1" lang="ja-JP" altLang="en-US"/>
              <a:t>これに関しては各自皆さんが</a:t>
            </a:r>
            <a:r>
              <a:rPr kumimoji="1" lang="en-US" altLang="ja-JP" dirty="0"/>
              <a:t>DOVA-SYNDROME</a:t>
            </a:r>
            <a:r>
              <a:rPr kumimoji="1" lang="ja-JP" altLang="en-US"/>
              <a:t>っていうサイトから実際ダウンロードさせていただいたんですが、そちらにアクセスをしてください。</a:t>
            </a:r>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8</a:t>
            </a:fld>
            <a:endParaRPr kumimoji="1" lang="ja-JP" altLang="en-US"/>
          </a:p>
        </p:txBody>
      </p:sp>
    </p:spTree>
    <p:extLst>
      <p:ext uri="{BB962C8B-B14F-4D97-AF65-F5344CB8AC3E}">
        <p14:creationId xmlns:p14="http://schemas.microsoft.com/office/powerpoint/2010/main" val="2923527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今表示してますけれども、こうやって検索をしていただけるとすぐに見つかります。</a:t>
            </a:r>
            <a:endParaRPr kumimoji="1" lang="en-US" altLang="ja-JP" dirty="0"/>
          </a:p>
          <a:p>
            <a:r>
              <a:rPr kumimoji="1" lang="ja-JP" altLang="en-US"/>
              <a:t>ただ絶対このファイルじゃないとだめだ、この音楽じゃないとだめということではありませんので、皆さんのお好きな</a:t>
            </a:r>
            <a:r>
              <a:rPr kumimoji="1" lang="en-US" altLang="ja-JP" dirty="0"/>
              <a:t>BGM</a:t>
            </a:r>
            <a:r>
              <a:rPr kumimoji="1" lang="ja-JP" altLang="en-US"/>
              <a:t>を使っていただいてかまいません。</a:t>
            </a:r>
            <a:endParaRPr kumimoji="1" lang="en-US" altLang="ja-JP" dirty="0"/>
          </a:p>
          <a:p>
            <a:r>
              <a:rPr kumimoji="1" lang="ja-JP" altLang="en-US"/>
              <a:t>それでは、これから編集に入ります。</a:t>
            </a:r>
          </a:p>
          <a:p>
            <a:endParaRPr kumimoji="1" lang="ja-JP" altLang="en-US"/>
          </a:p>
        </p:txBody>
      </p:sp>
      <p:sp>
        <p:nvSpPr>
          <p:cNvPr id="4" name="スライド番号プレースホルダー 3"/>
          <p:cNvSpPr>
            <a:spLocks noGrp="1"/>
          </p:cNvSpPr>
          <p:nvPr>
            <p:ph type="sldNum" sz="quarter" idx="5"/>
          </p:nvPr>
        </p:nvSpPr>
        <p:spPr/>
        <p:txBody>
          <a:bodyPr/>
          <a:lstStyle/>
          <a:p>
            <a:fld id="{05980401-09C8-324B-85B9-968235041FB8}" type="slidenum">
              <a:rPr kumimoji="1" lang="ja-JP" altLang="en-US" smtClean="0"/>
              <a:t>9</a:t>
            </a:fld>
            <a:endParaRPr kumimoji="1" lang="ja-JP" altLang="en-US"/>
          </a:p>
        </p:txBody>
      </p:sp>
    </p:spTree>
    <p:extLst>
      <p:ext uri="{BB962C8B-B14F-4D97-AF65-F5344CB8AC3E}">
        <p14:creationId xmlns:p14="http://schemas.microsoft.com/office/powerpoint/2010/main" val="586119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50BE47-5F18-9150-7A55-A3A6DE6215B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3112851-9F19-FAE7-0625-671CE73CC1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C5F85A4-164C-DDDB-F5BD-ED0B5C178DAD}"/>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2D57C22B-062C-E8B7-630A-062E63F3BE3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FB2A6EA-0017-8F43-3740-E6AFA5358776}"/>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361555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B68E97-1308-BBDE-A12D-608864613B0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EA9CE40-548D-80D4-7A25-0764D343398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FB862BF-561E-A46F-305A-ABC4F7C52B93}"/>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84260587-4CEB-9B41-A528-55107C9B2C7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30FE44-C7AF-447E-97C0-06418BF38213}"/>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40425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F8C4CC0-698B-0A7C-343D-B4B39FAB30F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B129E57-ADCA-ECF4-780B-4856331DFC2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35DBCF6-7403-AFE2-C4D1-D3A1E15BBB15}"/>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1E370DC8-96A7-08ED-BB57-4C07130439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ECEBA2-06E6-672E-09CF-3E1517BB1645}"/>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342337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7D2A30-1CDB-D8AC-8649-48CC9CAB983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F1138A4-7166-180A-F2C6-516139AF3F4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3F11F8B-3BD8-92DB-1FAD-D686B6ABC104}"/>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40375EBA-03D5-B166-4064-497366F3EBC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85EF9BC-1FC3-047B-912F-BD886427D633}"/>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2233197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5A8CCD-31CC-832C-4C10-8B7EC496444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2583862-B3D3-7DEC-F9D8-665FF9A0A9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AED6497-44B5-B733-C254-A1A9DAE9453E}"/>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3290523D-864F-FE3A-EC00-458EA011035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ED10E01-7BDE-BFB8-DD17-DA1EFD084356}"/>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860553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3EAD1E-DAE5-D1CB-C4D8-9F60DC6CBEB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EDCCB4B-5D70-B9CD-45E5-05A27869A9E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90D451C-49A5-C749-CA35-8B4B69688F2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EBFC3B8-71F6-D58C-0254-5DAD389A62A5}"/>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6" name="フッター プレースホルダー 5">
            <a:extLst>
              <a:ext uri="{FF2B5EF4-FFF2-40B4-BE49-F238E27FC236}">
                <a16:creationId xmlns:a16="http://schemas.microsoft.com/office/drawing/2014/main" id="{381B1644-9427-AE1D-E391-EC6B778F8E0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236CE09-3D94-909A-A8DF-33B15F3AE33C}"/>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466439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0E7BD3-C2B3-6F63-C2BA-81F77B80BEF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79B56D6-60EF-E017-DEB2-3D56F77F3C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BAAC1B-C261-5A69-F6EF-CF8105B9644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312C948-98DE-955A-2FC9-2364A882E5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3286F4C-84E6-C71D-9833-E0ED3F29BE2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43DDB3B-D963-73B9-3F04-0F406B4A0BFB}"/>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8" name="フッター プレースホルダー 7">
            <a:extLst>
              <a:ext uri="{FF2B5EF4-FFF2-40B4-BE49-F238E27FC236}">
                <a16:creationId xmlns:a16="http://schemas.microsoft.com/office/drawing/2014/main" id="{B6766495-3C9C-8A7D-B337-5ED69B30CFA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94E5C9F-A3E2-862F-99A7-9D48D9363D39}"/>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72434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A87470-D099-259F-8C8E-AF163F8E408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135FC7D-35D6-2ACE-BAE4-728CA46A7BCC}"/>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4" name="フッター プレースホルダー 3">
            <a:extLst>
              <a:ext uri="{FF2B5EF4-FFF2-40B4-BE49-F238E27FC236}">
                <a16:creationId xmlns:a16="http://schemas.microsoft.com/office/drawing/2014/main" id="{AD6B1783-2809-F368-1F59-FA99E9976B3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BE95AAD-86BB-041D-8DDB-6EA41C19761C}"/>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56639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0EEA19C-1282-DA1A-0B21-F2D3E229E684}"/>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3" name="フッター プレースホルダー 2">
            <a:extLst>
              <a:ext uri="{FF2B5EF4-FFF2-40B4-BE49-F238E27FC236}">
                <a16:creationId xmlns:a16="http://schemas.microsoft.com/office/drawing/2014/main" id="{9776B8B1-10D6-0C8F-AC85-D4E86E87DF2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B9A28CB-1BE9-6E48-58B6-730DB1755151}"/>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447740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5219F5-3174-6F24-B75D-4C58A7F9A58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31930F6-4E66-6F06-D5E4-5AAAB2C603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884C983-0A6C-C81E-721D-245466DF92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C3D0CB-84C0-A1F4-2220-BCD941E115D0}"/>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6" name="フッター プレースホルダー 5">
            <a:extLst>
              <a:ext uri="{FF2B5EF4-FFF2-40B4-BE49-F238E27FC236}">
                <a16:creationId xmlns:a16="http://schemas.microsoft.com/office/drawing/2014/main" id="{FD582A84-8848-4066-9A02-F74846D60FB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3C94261-9E96-F203-FAD9-C1E5FD3F078A}"/>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100201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C47E08-0A0A-1E1F-DC7A-AAA79093E4D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A221DB9-F4E7-3949-A33B-BD546036A5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A84D765-7968-21B7-D47D-6738AD220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A95BA73-066E-33B5-07C6-991847F07DEC}"/>
              </a:ext>
            </a:extLst>
          </p:cNvPr>
          <p:cNvSpPr>
            <a:spLocks noGrp="1"/>
          </p:cNvSpPr>
          <p:nvPr>
            <p:ph type="dt" sz="half" idx="10"/>
          </p:nvPr>
        </p:nvSpPr>
        <p:spPr/>
        <p:txBody>
          <a:bodyPr/>
          <a:lstStyle/>
          <a:p>
            <a:fld id="{D1AAA007-8E91-364A-A21E-026D62901B0A}" type="datetimeFigureOut">
              <a:rPr kumimoji="1" lang="ja-JP" altLang="en-US" smtClean="0"/>
              <a:t>2023/4/16</a:t>
            </a:fld>
            <a:endParaRPr kumimoji="1" lang="ja-JP" altLang="en-US"/>
          </a:p>
        </p:txBody>
      </p:sp>
      <p:sp>
        <p:nvSpPr>
          <p:cNvPr id="6" name="フッター プレースホルダー 5">
            <a:extLst>
              <a:ext uri="{FF2B5EF4-FFF2-40B4-BE49-F238E27FC236}">
                <a16:creationId xmlns:a16="http://schemas.microsoft.com/office/drawing/2014/main" id="{B5CD145C-2DA0-69F7-7E30-DDCCA60196C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86231F9-BD15-4D7B-6D9A-1C6E7E4C4D1A}"/>
              </a:ext>
            </a:extLst>
          </p:cNvPr>
          <p:cNvSpPr>
            <a:spLocks noGrp="1"/>
          </p:cNvSpPr>
          <p:nvPr>
            <p:ph type="sldNum" sz="quarter" idx="12"/>
          </p:nvPr>
        </p:nvSpPr>
        <p:spPr/>
        <p:txBody>
          <a:body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3452848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EDDD129-00DD-8AD4-3975-D2130C3C8D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63EAC39-EC0A-F803-0CB6-B729AA427F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CF8367C-5506-B53D-F849-256CBF511C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AAA007-8E91-364A-A21E-026D62901B0A}"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9C51ED0E-728A-B1D2-865D-62BAC138A1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B4FC510-6F7F-35EF-F584-BC4D47F062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9106C-7061-6742-BACD-5980EDBB56BD}" type="slidenum">
              <a:rPr kumimoji="1" lang="ja-JP" altLang="en-US" smtClean="0"/>
              <a:t>‹#›</a:t>
            </a:fld>
            <a:endParaRPr kumimoji="1" lang="ja-JP" altLang="en-US"/>
          </a:p>
        </p:txBody>
      </p:sp>
    </p:spTree>
    <p:extLst>
      <p:ext uri="{BB962C8B-B14F-4D97-AF65-F5344CB8AC3E}">
        <p14:creationId xmlns:p14="http://schemas.microsoft.com/office/powerpoint/2010/main" val="2912273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71849"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925090" y="2234272"/>
            <a:ext cx="10407721" cy="2043380"/>
          </a:xfrm>
          <a:prstGeom prst="rect">
            <a:avLst/>
          </a:prstGeom>
          <a:noFill/>
        </p:spPr>
        <p:txBody>
          <a:bodyPr wrap="square" rtlCol="0">
            <a:spAutoFit/>
          </a:bodyPr>
          <a:lstStyle/>
          <a:p>
            <a:pPr algn="ctr">
              <a:lnSpc>
                <a:spcPts val="8000"/>
              </a:lnSpc>
            </a:pPr>
            <a:r>
              <a:rPr kumimoji="1" lang="ja-JP" altLang="en-US" sz="6000" b="1">
                <a:latin typeface="Hiragino Mincho ProN W6" panose="02020300000000000000" pitchFamily="18" charset="-128"/>
                <a:ea typeface="Hiragino Mincho ProN W6" panose="02020300000000000000" pitchFamily="18" charset="-128"/>
              </a:rPr>
              <a:t>それでは実際に</a:t>
            </a:r>
            <a:endParaRPr kumimoji="1" lang="en-US" altLang="ja-JP" sz="6000" b="1" dirty="0">
              <a:latin typeface="Hiragino Mincho ProN W6" panose="02020300000000000000" pitchFamily="18" charset="-128"/>
              <a:ea typeface="Hiragino Mincho ProN W6" panose="02020300000000000000" pitchFamily="18" charset="-128"/>
            </a:endParaRPr>
          </a:p>
          <a:p>
            <a:pPr algn="ctr">
              <a:lnSpc>
                <a:spcPts val="8000"/>
              </a:lnSpc>
            </a:pPr>
            <a:r>
              <a:rPr lang="ja-JP" altLang="en-US" sz="6000" b="1">
                <a:latin typeface="Hiragino Mincho ProN W6" panose="02020300000000000000" pitchFamily="18" charset="-128"/>
                <a:ea typeface="Hiragino Mincho ProN W6" panose="02020300000000000000" pitchFamily="18" charset="-128"/>
              </a:rPr>
              <a:t>動画編集をしてみましょう。</a:t>
            </a:r>
            <a:endParaRPr kumimoji="1" lang="ja-JP" altLang="en-US" sz="6000" b="1">
              <a:latin typeface="Hiragino Mincho ProN W6" panose="02020300000000000000" pitchFamily="18" charset="-128"/>
              <a:ea typeface="Hiragino Mincho ProN W6" panose="02020300000000000000" pitchFamily="18" charset="-128"/>
            </a:endParaRPr>
          </a:p>
        </p:txBody>
      </p:sp>
    </p:spTree>
    <p:extLst>
      <p:ext uri="{BB962C8B-B14F-4D97-AF65-F5344CB8AC3E}">
        <p14:creationId xmlns:p14="http://schemas.microsoft.com/office/powerpoint/2010/main" val="431924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71849"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925090" y="2234272"/>
            <a:ext cx="10407721" cy="3038139"/>
          </a:xfrm>
          <a:prstGeom prst="rect">
            <a:avLst/>
          </a:prstGeom>
          <a:noFill/>
        </p:spPr>
        <p:txBody>
          <a:bodyPr wrap="square" rtlCol="0">
            <a:spAutoFit/>
          </a:bodyPr>
          <a:lstStyle/>
          <a:p>
            <a:pPr algn="ctr">
              <a:lnSpc>
                <a:spcPts val="8000"/>
              </a:lnSpc>
            </a:pPr>
            <a:r>
              <a:rPr kumimoji="1" lang="ja-JP" altLang="en-US" sz="4800" b="1">
                <a:latin typeface="Hiragino Mincho ProN W6" panose="02020300000000000000" pitchFamily="18" charset="-128"/>
                <a:ea typeface="Hiragino Mincho ProN W6" panose="02020300000000000000" pitchFamily="18" charset="-128"/>
              </a:rPr>
              <a:t>何も学んでいないうちから</a:t>
            </a:r>
            <a:endParaRPr kumimoji="1" lang="en-US" altLang="ja-JP" sz="4800" b="1" dirty="0">
              <a:latin typeface="Hiragino Mincho ProN W6" panose="02020300000000000000" pitchFamily="18" charset="-128"/>
              <a:ea typeface="Hiragino Mincho ProN W6" panose="02020300000000000000" pitchFamily="18" charset="-128"/>
            </a:endParaRPr>
          </a:p>
          <a:p>
            <a:pPr algn="ctr">
              <a:lnSpc>
                <a:spcPts val="8000"/>
              </a:lnSpc>
            </a:pPr>
            <a:r>
              <a:rPr lang="ja-JP" altLang="en-US" sz="4800" b="1">
                <a:latin typeface="Hiragino Mincho ProN W6" panose="02020300000000000000" pitchFamily="18" charset="-128"/>
                <a:ea typeface="Hiragino Mincho ProN W6" panose="02020300000000000000" pitchFamily="18" charset="-128"/>
              </a:rPr>
              <a:t>いきなり動画編集をはじめるのには</a:t>
            </a:r>
            <a:endParaRPr lang="en-US" altLang="ja-JP" sz="4800" b="1" dirty="0">
              <a:latin typeface="Hiragino Mincho ProN W6" panose="02020300000000000000" pitchFamily="18" charset="-128"/>
              <a:ea typeface="Hiragino Mincho ProN W6" panose="02020300000000000000" pitchFamily="18" charset="-128"/>
            </a:endParaRPr>
          </a:p>
          <a:p>
            <a:pPr algn="ctr">
              <a:lnSpc>
                <a:spcPts val="8000"/>
              </a:lnSpc>
            </a:pPr>
            <a:r>
              <a:rPr kumimoji="1" lang="ja-JP" altLang="en-US" sz="4800" b="1">
                <a:latin typeface="Hiragino Mincho ProN W6" panose="02020300000000000000" pitchFamily="18" charset="-128"/>
                <a:ea typeface="Hiragino Mincho ProN W6" panose="02020300000000000000" pitchFamily="18" charset="-128"/>
              </a:rPr>
              <a:t>理由があります。</a:t>
            </a:r>
          </a:p>
        </p:txBody>
      </p:sp>
    </p:spTree>
    <p:extLst>
      <p:ext uri="{BB962C8B-B14F-4D97-AF65-F5344CB8AC3E}">
        <p14:creationId xmlns:p14="http://schemas.microsoft.com/office/powerpoint/2010/main" val="3066373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71849"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997009" y="1651633"/>
            <a:ext cx="10407721" cy="2012218"/>
          </a:xfrm>
          <a:prstGeom prst="rect">
            <a:avLst/>
          </a:prstGeom>
          <a:noFill/>
        </p:spPr>
        <p:txBody>
          <a:bodyPr wrap="square" rtlCol="0">
            <a:spAutoFit/>
          </a:bodyPr>
          <a:lstStyle/>
          <a:p>
            <a:pPr algn="ctr">
              <a:lnSpc>
                <a:spcPts val="8000"/>
              </a:lnSpc>
            </a:pPr>
            <a:r>
              <a:rPr kumimoji="1" lang="ja-JP" altLang="en-US" sz="4800" b="1">
                <a:latin typeface="Hiragino Mincho ProN W6" panose="02020300000000000000" pitchFamily="18" charset="-128"/>
                <a:ea typeface="Hiragino Mincho ProN W6" panose="02020300000000000000" pitchFamily="18" charset="-128"/>
              </a:rPr>
              <a:t>「動画編集は難しい」</a:t>
            </a:r>
            <a:endParaRPr kumimoji="1" lang="en-US" altLang="ja-JP" sz="4800" b="1" dirty="0">
              <a:latin typeface="Hiragino Mincho ProN W6" panose="02020300000000000000" pitchFamily="18" charset="-128"/>
              <a:ea typeface="Hiragino Mincho ProN W6" panose="02020300000000000000" pitchFamily="18" charset="-128"/>
            </a:endParaRPr>
          </a:p>
          <a:p>
            <a:pPr algn="ctr">
              <a:lnSpc>
                <a:spcPts val="8000"/>
              </a:lnSpc>
            </a:pPr>
            <a:r>
              <a:rPr lang="ja-JP" altLang="en-US" sz="4800" b="1">
                <a:latin typeface="Hiragino Mincho ProN W6" panose="02020300000000000000" pitchFamily="18" charset="-128"/>
                <a:ea typeface="Hiragino Mincho ProN W6" panose="02020300000000000000" pitchFamily="18" charset="-128"/>
              </a:rPr>
              <a:t>という印象を払拭するため</a:t>
            </a:r>
            <a:r>
              <a:rPr kumimoji="1" lang="ja-JP" altLang="en-US" sz="4800" b="1">
                <a:latin typeface="Hiragino Mincho ProN W6" panose="02020300000000000000" pitchFamily="18" charset="-128"/>
                <a:ea typeface="Hiragino Mincho ProN W6" panose="02020300000000000000" pitchFamily="18" charset="-128"/>
              </a:rPr>
              <a:t>。</a:t>
            </a:r>
          </a:p>
        </p:txBody>
      </p:sp>
      <p:pic>
        <p:nvPicPr>
          <p:cNvPr id="8" name="図 7" descr="ロゴ&#10;&#10;自動的に生成された説明">
            <a:extLst>
              <a:ext uri="{FF2B5EF4-FFF2-40B4-BE49-F238E27FC236}">
                <a16:creationId xmlns:a16="http://schemas.microsoft.com/office/drawing/2014/main" id="{AA0731BF-4C4F-D3DA-5BF2-7822D3F5FC69}"/>
              </a:ext>
            </a:extLst>
          </p:cNvPr>
          <p:cNvPicPr>
            <a:picLocks noChangeAspect="1"/>
          </p:cNvPicPr>
          <p:nvPr/>
        </p:nvPicPr>
        <p:blipFill>
          <a:blip r:embed="rId3"/>
          <a:stretch>
            <a:fillRect/>
          </a:stretch>
        </p:blipFill>
        <p:spPr>
          <a:xfrm>
            <a:off x="7207744" y="3438371"/>
            <a:ext cx="3431117" cy="2573338"/>
          </a:xfrm>
          <a:prstGeom prst="rect">
            <a:avLst/>
          </a:prstGeom>
        </p:spPr>
      </p:pic>
    </p:spTree>
    <p:extLst>
      <p:ext uri="{BB962C8B-B14F-4D97-AF65-F5344CB8AC3E}">
        <p14:creationId xmlns:p14="http://schemas.microsoft.com/office/powerpoint/2010/main" val="1948239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71849"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997009" y="1294071"/>
            <a:ext cx="10407721" cy="986296"/>
          </a:xfrm>
          <a:prstGeom prst="rect">
            <a:avLst/>
          </a:prstGeom>
          <a:noFill/>
        </p:spPr>
        <p:txBody>
          <a:bodyPr wrap="square" rtlCol="0">
            <a:spAutoFit/>
          </a:bodyPr>
          <a:lstStyle/>
          <a:p>
            <a:pPr algn="ctr">
              <a:lnSpc>
                <a:spcPts val="8000"/>
              </a:lnSpc>
            </a:pPr>
            <a:r>
              <a:rPr kumimoji="1" lang="ja-JP" altLang="en-US" sz="3600" b="1">
                <a:latin typeface="Hiragino Mincho ProN W6" panose="02020300000000000000" pitchFamily="18" charset="-128"/>
                <a:ea typeface="Hiragino Mincho ProN W6" panose="02020300000000000000" pitchFamily="18" charset="-128"/>
              </a:rPr>
              <a:t>この講座で使える動画編集ソフト</a:t>
            </a:r>
          </a:p>
        </p:txBody>
      </p:sp>
      <p:pic>
        <p:nvPicPr>
          <p:cNvPr id="9" name="図 8" descr="テキスト&#10;&#10;中程度の精度で自動的に生成された説明">
            <a:extLst>
              <a:ext uri="{FF2B5EF4-FFF2-40B4-BE49-F238E27FC236}">
                <a16:creationId xmlns:a16="http://schemas.microsoft.com/office/drawing/2014/main" id="{A347B284-C202-E1D3-2CA4-19D32CD508EF}"/>
              </a:ext>
            </a:extLst>
          </p:cNvPr>
          <p:cNvPicPr>
            <a:picLocks noChangeAspect="1"/>
          </p:cNvPicPr>
          <p:nvPr/>
        </p:nvPicPr>
        <p:blipFill>
          <a:blip r:embed="rId3"/>
          <a:stretch>
            <a:fillRect/>
          </a:stretch>
        </p:blipFill>
        <p:spPr>
          <a:xfrm>
            <a:off x="7860146" y="2605963"/>
            <a:ext cx="2522532" cy="2640367"/>
          </a:xfrm>
          <a:prstGeom prst="rect">
            <a:avLst/>
          </a:prstGeom>
        </p:spPr>
      </p:pic>
      <p:pic>
        <p:nvPicPr>
          <p:cNvPr id="11" name="図 10" descr="アイコン が含まれている画像&#10;&#10;自動的に生成された説明">
            <a:extLst>
              <a:ext uri="{FF2B5EF4-FFF2-40B4-BE49-F238E27FC236}">
                <a16:creationId xmlns:a16="http://schemas.microsoft.com/office/drawing/2014/main" id="{26DFBDFD-79B8-EFEC-6F6C-445A9893C535}"/>
              </a:ext>
            </a:extLst>
          </p:cNvPr>
          <p:cNvPicPr>
            <a:picLocks noChangeAspect="1"/>
          </p:cNvPicPr>
          <p:nvPr/>
        </p:nvPicPr>
        <p:blipFill>
          <a:blip r:embed="rId4"/>
          <a:stretch>
            <a:fillRect/>
          </a:stretch>
        </p:blipFill>
        <p:spPr>
          <a:xfrm>
            <a:off x="752113" y="2726317"/>
            <a:ext cx="4181165" cy="2410762"/>
          </a:xfrm>
          <a:prstGeom prst="rect">
            <a:avLst/>
          </a:prstGeom>
        </p:spPr>
      </p:pic>
      <p:pic>
        <p:nvPicPr>
          <p:cNvPr id="13" name="図 12" descr="テキスト, アイコン&#10;&#10;自動的に生成された説明">
            <a:extLst>
              <a:ext uri="{FF2B5EF4-FFF2-40B4-BE49-F238E27FC236}">
                <a16:creationId xmlns:a16="http://schemas.microsoft.com/office/drawing/2014/main" id="{7E2166B8-0E2B-0FE2-7A8B-7A799BBFCC48}"/>
              </a:ext>
            </a:extLst>
          </p:cNvPr>
          <p:cNvPicPr>
            <a:picLocks noChangeAspect="1"/>
          </p:cNvPicPr>
          <p:nvPr/>
        </p:nvPicPr>
        <p:blipFill>
          <a:blip r:embed="rId5"/>
          <a:stretch>
            <a:fillRect/>
          </a:stretch>
        </p:blipFill>
        <p:spPr>
          <a:xfrm>
            <a:off x="3878024" y="2661553"/>
            <a:ext cx="3982122" cy="2529186"/>
          </a:xfrm>
          <a:prstGeom prst="rect">
            <a:avLst/>
          </a:prstGeom>
        </p:spPr>
      </p:pic>
      <p:sp>
        <p:nvSpPr>
          <p:cNvPr id="14" name="テキスト ボックス 13">
            <a:extLst>
              <a:ext uri="{FF2B5EF4-FFF2-40B4-BE49-F238E27FC236}">
                <a16:creationId xmlns:a16="http://schemas.microsoft.com/office/drawing/2014/main" id="{3E3B2A47-60F8-BD66-256B-D4BC2C591E13}"/>
              </a:ext>
            </a:extLst>
          </p:cNvPr>
          <p:cNvSpPr txBox="1"/>
          <p:nvPr/>
        </p:nvSpPr>
        <p:spPr>
          <a:xfrm>
            <a:off x="1428108" y="5435029"/>
            <a:ext cx="2794571" cy="646331"/>
          </a:xfrm>
          <a:prstGeom prst="rect">
            <a:avLst/>
          </a:prstGeom>
          <a:noFill/>
        </p:spPr>
        <p:txBody>
          <a:bodyPr wrap="square" rtlCol="0">
            <a:spAutoFit/>
          </a:bodyPr>
          <a:lstStyle/>
          <a:p>
            <a:pPr algn="ctr"/>
            <a:r>
              <a:rPr kumimoji="1" lang="en-US" altLang="ja-JP" dirty="0">
                <a:latin typeface="A-OTF Shin Go Pro M" panose="020B0300000000000000" pitchFamily="34" charset="-128"/>
                <a:ea typeface="A-OTF Shin Go Pro M" panose="020B0300000000000000" pitchFamily="34" charset="-128"/>
              </a:rPr>
              <a:t>Apple</a:t>
            </a:r>
          </a:p>
          <a:p>
            <a:pPr algn="ctr"/>
            <a:r>
              <a:rPr kumimoji="1" lang="en-US" altLang="ja-JP" dirty="0">
                <a:latin typeface="A-OTF Shin Go Pro M" panose="020B0300000000000000" pitchFamily="34" charset="-128"/>
                <a:ea typeface="A-OTF Shin Go Pro M" panose="020B0300000000000000" pitchFamily="34" charset="-128"/>
              </a:rPr>
              <a:t>Final Cut Pro</a:t>
            </a:r>
            <a:endParaRPr kumimoji="1" lang="ja-JP" altLang="en-US">
              <a:latin typeface="A-OTF Shin Go Pro M" panose="020B0300000000000000" pitchFamily="34" charset="-128"/>
              <a:ea typeface="A-OTF Shin Go Pro M" panose="020B0300000000000000" pitchFamily="34" charset="-128"/>
            </a:endParaRPr>
          </a:p>
        </p:txBody>
      </p:sp>
      <p:sp>
        <p:nvSpPr>
          <p:cNvPr id="15" name="テキスト ボックス 14">
            <a:extLst>
              <a:ext uri="{FF2B5EF4-FFF2-40B4-BE49-F238E27FC236}">
                <a16:creationId xmlns:a16="http://schemas.microsoft.com/office/drawing/2014/main" id="{60A06123-1F74-9FE6-149E-DE2EF6478F86}"/>
              </a:ext>
            </a:extLst>
          </p:cNvPr>
          <p:cNvSpPr txBox="1"/>
          <p:nvPr/>
        </p:nvSpPr>
        <p:spPr>
          <a:xfrm>
            <a:off x="4469258" y="5435029"/>
            <a:ext cx="2794571" cy="646331"/>
          </a:xfrm>
          <a:prstGeom prst="rect">
            <a:avLst/>
          </a:prstGeom>
          <a:noFill/>
        </p:spPr>
        <p:txBody>
          <a:bodyPr wrap="square" rtlCol="0">
            <a:spAutoFit/>
          </a:bodyPr>
          <a:lstStyle/>
          <a:p>
            <a:pPr algn="ctr"/>
            <a:r>
              <a:rPr kumimoji="1" lang="en-US" altLang="ja-JP" dirty="0">
                <a:latin typeface="A-OTF Shin Go Pro M" panose="020B0300000000000000" pitchFamily="34" charset="-128"/>
                <a:ea typeface="A-OTF Shin Go Pro M" panose="020B0300000000000000" pitchFamily="34" charset="-128"/>
              </a:rPr>
              <a:t>Adobe</a:t>
            </a:r>
          </a:p>
          <a:p>
            <a:pPr algn="ctr"/>
            <a:r>
              <a:rPr kumimoji="1" lang="en-US" altLang="ja-JP" dirty="0">
                <a:latin typeface="A-OTF Shin Go Pro M" panose="020B0300000000000000" pitchFamily="34" charset="-128"/>
                <a:ea typeface="A-OTF Shin Go Pro M" panose="020B0300000000000000" pitchFamily="34" charset="-128"/>
              </a:rPr>
              <a:t>Premiere Pro</a:t>
            </a:r>
            <a:endParaRPr kumimoji="1" lang="ja-JP" altLang="en-US">
              <a:latin typeface="A-OTF Shin Go Pro M" panose="020B0300000000000000" pitchFamily="34" charset="-128"/>
              <a:ea typeface="A-OTF Shin Go Pro M" panose="020B0300000000000000" pitchFamily="34" charset="-128"/>
            </a:endParaRPr>
          </a:p>
        </p:txBody>
      </p:sp>
      <p:sp>
        <p:nvSpPr>
          <p:cNvPr id="16" name="テキスト ボックス 15">
            <a:extLst>
              <a:ext uri="{FF2B5EF4-FFF2-40B4-BE49-F238E27FC236}">
                <a16:creationId xmlns:a16="http://schemas.microsoft.com/office/drawing/2014/main" id="{975712DF-B728-E3E6-D95D-0B4FC198DEAB}"/>
              </a:ext>
            </a:extLst>
          </p:cNvPr>
          <p:cNvSpPr txBox="1"/>
          <p:nvPr/>
        </p:nvSpPr>
        <p:spPr>
          <a:xfrm>
            <a:off x="8239874" y="5435029"/>
            <a:ext cx="2794571" cy="646331"/>
          </a:xfrm>
          <a:prstGeom prst="rect">
            <a:avLst/>
          </a:prstGeom>
          <a:noFill/>
        </p:spPr>
        <p:txBody>
          <a:bodyPr wrap="square" rtlCol="0">
            <a:spAutoFit/>
          </a:bodyPr>
          <a:lstStyle/>
          <a:p>
            <a:pPr algn="ctr"/>
            <a:r>
              <a:rPr kumimoji="1" lang="en-US" altLang="ja-JP" dirty="0" err="1">
                <a:latin typeface="A-OTF Shin Go Pro M" panose="020B0300000000000000" pitchFamily="34" charset="-128"/>
                <a:ea typeface="A-OTF Shin Go Pro M" panose="020B0300000000000000" pitchFamily="34" charset="-128"/>
              </a:rPr>
              <a:t>CyberLink</a:t>
            </a:r>
            <a:endParaRPr kumimoji="1" lang="en-US" altLang="ja-JP" dirty="0">
              <a:latin typeface="A-OTF Shin Go Pro M" panose="020B0300000000000000" pitchFamily="34" charset="-128"/>
              <a:ea typeface="A-OTF Shin Go Pro M" panose="020B0300000000000000" pitchFamily="34" charset="-128"/>
            </a:endParaRPr>
          </a:p>
          <a:p>
            <a:pPr algn="ctr"/>
            <a:r>
              <a:rPr lang="en-US" altLang="ja-JP" dirty="0" err="1">
                <a:latin typeface="A-OTF Shin Go Pro M" panose="020B0300000000000000" pitchFamily="34" charset="-128"/>
                <a:ea typeface="A-OTF Shin Go Pro M" panose="020B0300000000000000" pitchFamily="34" charset="-128"/>
              </a:rPr>
              <a:t>PowerDirector</a:t>
            </a:r>
            <a:endParaRPr kumimoji="1" lang="ja-JP" altLang="en-US">
              <a:latin typeface="A-OTF Shin Go Pro M" panose="020B0300000000000000" pitchFamily="34" charset="-128"/>
              <a:ea typeface="A-OTF Shin Go Pro M" panose="020B0300000000000000" pitchFamily="34" charset="-128"/>
            </a:endParaRPr>
          </a:p>
        </p:txBody>
      </p:sp>
    </p:spTree>
    <p:extLst>
      <p:ext uri="{BB962C8B-B14F-4D97-AF65-F5344CB8AC3E}">
        <p14:creationId xmlns:p14="http://schemas.microsoft.com/office/powerpoint/2010/main" val="766321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71849"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997009" y="1651633"/>
            <a:ext cx="10407721" cy="3017429"/>
          </a:xfrm>
          <a:prstGeom prst="rect">
            <a:avLst/>
          </a:prstGeom>
          <a:noFill/>
        </p:spPr>
        <p:txBody>
          <a:bodyPr wrap="square" rtlCol="0">
            <a:spAutoFit/>
          </a:bodyPr>
          <a:lstStyle/>
          <a:p>
            <a:pPr algn="ctr">
              <a:lnSpc>
                <a:spcPts val="8000"/>
              </a:lnSpc>
            </a:pPr>
            <a:r>
              <a:rPr kumimoji="1" lang="ja-JP" altLang="en-US" sz="4000" b="1">
                <a:latin typeface="Hiragino Mincho ProN W6" panose="02020300000000000000" pitchFamily="18" charset="-128"/>
                <a:ea typeface="Hiragino Mincho ProN W6" panose="02020300000000000000" pitchFamily="18" charset="-128"/>
              </a:rPr>
              <a:t>リファレンスマニュアルとは異なり</a:t>
            </a:r>
            <a:endParaRPr kumimoji="1" lang="en-US" altLang="ja-JP" sz="4000" b="1" dirty="0">
              <a:latin typeface="Hiragino Mincho ProN W6" panose="02020300000000000000" pitchFamily="18" charset="-128"/>
              <a:ea typeface="Hiragino Mincho ProN W6" panose="02020300000000000000" pitchFamily="18" charset="-128"/>
            </a:endParaRPr>
          </a:p>
          <a:p>
            <a:pPr algn="ctr">
              <a:lnSpc>
                <a:spcPts val="8000"/>
              </a:lnSpc>
            </a:pPr>
            <a:r>
              <a:rPr lang="ja-JP" altLang="en-US" sz="4000" b="1">
                <a:latin typeface="Hiragino Mincho ProN W6" panose="02020300000000000000" pitchFamily="18" charset="-128"/>
                <a:ea typeface="Hiragino Mincho ProN W6" panose="02020300000000000000" pitchFamily="18" charset="-128"/>
              </a:rPr>
              <a:t>「こんな動画を作るにはどうしたらいいか」</a:t>
            </a:r>
            <a:endParaRPr lang="en-US" altLang="ja-JP" sz="4000" b="1" dirty="0">
              <a:latin typeface="Hiragino Mincho ProN W6" panose="02020300000000000000" pitchFamily="18" charset="-128"/>
              <a:ea typeface="Hiragino Mincho ProN W6" panose="02020300000000000000" pitchFamily="18" charset="-128"/>
            </a:endParaRPr>
          </a:p>
          <a:p>
            <a:pPr algn="ctr">
              <a:lnSpc>
                <a:spcPts val="8000"/>
              </a:lnSpc>
            </a:pPr>
            <a:r>
              <a:rPr kumimoji="1" lang="ja-JP" altLang="en-US" sz="4000" b="1">
                <a:latin typeface="Hiragino Mincho ProN W6" panose="02020300000000000000" pitchFamily="18" charset="-128"/>
                <a:ea typeface="Hiragino Mincho ProN W6" panose="02020300000000000000" pitchFamily="18" charset="-128"/>
              </a:rPr>
              <a:t>という進め方で学びます。</a:t>
            </a:r>
          </a:p>
        </p:txBody>
      </p:sp>
    </p:spTree>
    <p:extLst>
      <p:ext uri="{BB962C8B-B14F-4D97-AF65-F5344CB8AC3E}">
        <p14:creationId xmlns:p14="http://schemas.microsoft.com/office/powerpoint/2010/main" val="2856937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71849"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997009" y="1651633"/>
            <a:ext cx="10407721" cy="3017429"/>
          </a:xfrm>
          <a:prstGeom prst="rect">
            <a:avLst/>
          </a:prstGeom>
          <a:noFill/>
        </p:spPr>
        <p:txBody>
          <a:bodyPr wrap="square" rtlCol="0">
            <a:spAutoFit/>
          </a:bodyPr>
          <a:lstStyle/>
          <a:p>
            <a:pPr algn="ctr">
              <a:lnSpc>
                <a:spcPts val="8000"/>
              </a:lnSpc>
            </a:pPr>
            <a:r>
              <a:rPr kumimoji="1" lang="ja-JP" altLang="en-US" sz="4000" b="1">
                <a:latin typeface="Hiragino Mincho ProN W6" panose="02020300000000000000" pitchFamily="18" charset="-128"/>
                <a:ea typeface="Hiragino Mincho ProN W6" panose="02020300000000000000" pitchFamily="18" charset="-128"/>
              </a:rPr>
              <a:t>動画編集で使用する基本的な機能を</a:t>
            </a:r>
            <a:endParaRPr kumimoji="1" lang="en-US" altLang="ja-JP" sz="4000" b="1" dirty="0">
              <a:latin typeface="Hiragino Mincho ProN W6" panose="02020300000000000000" pitchFamily="18" charset="-128"/>
              <a:ea typeface="Hiragino Mincho ProN W6" panose="02020300000000000000" pitchFamily="18" charset="-128"/>
            </a:endParaRPr>
          </a:p>
          <a:p>
            <a:pPr algn="ctr">
              <a:lnSpc>
                <a:spcPts val="8000"/>
              </a:lnSpc>
            </a:pPr>
            <a:r>
              <a:rPr lang="ja-JP" altLang="en-US" sz="4000" b="1">
                <a:latin typeface="Hiragino Mincho ProN W6" panose="02020300000000000000" pitchFamily="18" charset="-128"/>
                <a:ea typeface="Hiragino Mincho ProN W6" panose="02020300000000000000" pitchFamily="18" charset="-128"/>
              </a:rPr>
              <a:t>ほぼ盛り込んでいるので、やり終えた時には</a:t>
            </a:r>
            <a:endParaRPr lang="en-US" altLang="ja-JP" sz="4000" b="1" dirty="0">
              <a:latin typeface="Hiragino Mincho ProN W6" panose="02020300000000000000" pitchFamily="18" charset="-128"/>
              <a:ea typeface="Hiragino Mincho ProN W6" panose="02020300000000000000" pitchFamily="18" charset="-128"/>
            </a:endParaRPr>
          </a:p>
          <a:p>
            <a:pPr algn="ctr">
              <a:lnSpc>
                <a:spcPts val="8000"/>
              </a:lnSpc>
            </a:pPr>
            <a:r>
              <a:rPr kumimoji="1" lang="ja-JP" altLang="en-US" sz="4000" b="1">
                <a:latin typeface="Hiragino Mincho ProN W6" panose="02020300000000000000" pitchFamily="18" charset="-128"/>
                <a:ea typeface="Hiragino Mincho ProN W6" panose="02020300000000000000" pitchFamily="18" charset="-128"/>
              </a:rPr>
              <a:t>動画編集ができるようになっています。</a:t>
            </a:r>
          </a:p>
        </p:txBody>
      </p:sp>
    </p:spTree>
    <p:extLst>
      <p:ext uri="{BB962C8B-B14F-4D97-AF65-F5344CB8AC3E}">
        <p14:creationId xmlns:p14="http://schemas.microsoft.com/office/powerpoint/2010/main" val="1857702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38897"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6" name="テキスト ボックス 5">
            <a:extLst>
              <a:ext uri="{FF2B5EF4-FFF2-40B4-BE49-F238E27FC236}">
                <a16:creationId xmlns:a16="http://schemas.microsoft.com/office/drawing/2014/main" id="{CDB431A5-FB9D-8B64-D8FE-6ABBE71ED443}"/>
              </a:ext>
            </a:extLst>
          </p:cNvPr>
          <p:cNvSpPr txBox="1"/>
          <p:nvPr/>
        </p:nvSpPr>
        <p:spPr>
          <a:xfrm>
            <a:off x="1428524" y="2193684"/>
            <a:ext cx="4848987" cy="2569486"/>
          </a:xfrm>
          <a:prstGeom prst="rect">
            <a:avLst/>
          </a:prstGeom>
          <a:noFill/>
        </p:spPr>
        <p:txBody>
          <a:bodyPr wrap="square" rtlCol="0">
            <a:spAutoFit/>
          </a:bodyPr>
          <a:lstStyle/>
          <a:p>
            <a:pPr>
              <a:lnSpc>
                <a:spcPts val="5000"/>
              </a:lnSpc>
            </a:pPr>
            <a:r>
              <a:rPr lang="ja-JP" altLang="en-US" sz="2800" b="1">
                <a:latin typeface="Hiragino Mincho ProN W6" panose="02020300000000000000" pitchFamily="18" charset="-128"/>
                <a:ea typeface="Hiragino Mincho ProN W6" panose="02020300000000000000" pitchFamily="18" charset="-128"/>
              </a:rPr>
              <a:t>受講パネルの「素材ダウンロード」をクリックして使用するデータをダウンロードしてください。</a:t>
            </a:r>
            <a:endParaRPr lang="en-US" altLang="ja-JP" sz="2800" b="1" dirty="0">
              <a:latin typeface="Hiragino Mincho ProN W6" panose="02020300000000000000" pitchFamily="18" charset="-128"/>
              <a:ea typeface="Hiragino Mincho ProN W6" panose="02020300000000000000" pitchFamily="18" charset="-128"/>
            </a:endParaRPr>
          </a:p>
        </p:txBody>
      </p:sp>
      <p:pic>
        <p:nvPicPr>
          <p:cNvPr id="8" name="図 7" descr="ロゴ&#10;&#10;自動的に生成された説明">
            <a:extLst>
              <a:ext uri="{FF2B5EF4-FFF2-40B4-BE49-F238E27FC236}">
                <a16:creationId xmlns:a16="http://schemas.microsoft.com/office/drawing/2014/main" id="{5774C584-715A-ED46-BFAA-8F071D0389E3}"/>
              </a:ext>
            </a:extLst>
          </p:cNvPr>
          <p:cNvPicPr>
            <a:picLocks noChangeAspect="1"/>
          </p:cNvPicPr>
          <p:nvPr/>
        </p:nvPicPr>
        <p:blipFill>
          <a:blip r:embed="rId3"/>
          <a:stretch>
            <a:fillRect/>
          </a:stretch>
        </p:blipFill>
        <p:spPr>
          <a:xfrm>
            <a:off x="6629788" y="1796655"/>
            <a:ext cx="4971037" cy="3518691"/>
          </a:xfrm>
          <a:prstGeom prst="rect">
            <a:avLst/>
          </a:prstGeom>
        </p:spPr>
      </p:pic>
      <p:sp>
        <p:nvSpPr>
          <p:cNvPr id="9" name="テキスト ボックス 8">
            <a:extLst>
              <a:ext uri="{FF2B5EF4-FFF2-40B4-BE49-F238E27FC236}">
                <a16:creationId xmlns:a16="http://schemas.microsoft.com/office/drawing/2014/main" id="{51BBD688-025A-929A-16BF-F039467AD563}"/>
              </a:ext>
            </a:extLst>
          </p:cNvPr>
          <p:cNvSpPr txBox="1"/>
          <p:nvPr/>
        </p:nvSpPr>
        <p:spPr>
          <a:xfrm>
            <a:off x="7270262" y="5113287"/>
            <a:ext cx="3493214" cy="461665"/>
          </a:xfrm>
          <a:prstGeom prst="rect">
            <a:avLst/>
          </a:prstGeom>
          <a:noFill/>
        </p:spPr>
        <p:txBody>
          <a:bodyPr wrap="square" rtlCol="0">
            <a:spAutoFit/>
          </a:bodyPr>
          <a:lstStyle/>
          <a:p>
            <a:pPr algn="ctr"/>
            <a:r>
              <a:rPr kumimoji="1" lang="ja-JP" altLang="en-US" sz="2400">
                <a:latin typeface="A-OTF Shin Go Pro M" panose="020B0300000000000000" pitchFamily="34" charset="-128"/>
                <a:ea typeface="A-OTF Shin Go Pro M" panose="020B0300000000000000" pitchFamily="34" charset="-128"/>
              </a:rPr>
              <a:t>「</a:t>
            </a:r>
            <a:r>
              <a:rPr kumimoji="1" lang="en-US" altLang="ja-JP" sz="2400" dirty="0">
                <a:latin typeface="A-OTF Shin Go Pro M" panose="020B0300000000000000" pitchFamily="34" charset="-128"/>
                <a:ea typeface="A-OTF Shin Go Pro M" panose="020B0300000000000000" pitchFamily="34" charset="-128"/>
              </a:rPr>
              <a:t>1_01sazai.zip</a:t>
            </a:r>
            <a:r>
              <a:rPr kumimoji="1" lang="ja-JP" altLang="en-US" sz="2400">
                <a:latin typeface="A-OTF Shin Go Pro M" panose="020B0300000000000000" pitchFamily="34" charset="-128"/>
                <a:ea typeface="A-OTF Shin Go Pro M" panose="020B0300000000000000" pitchFamily="34" charset="-128"/>
              </a:rPr>
              <a:t>」</a:t>
            </a:r>
          </a:p>
        </p:txBody>
      </p:sp>
    </p:spTree>
    <p:extLst>
      <p:ext uri="{BB962C8B-B14F-4D97-AF65-F5344CB8AC3E}">
        <p14:creationId xmlns:p14="http://schemas.microsoft.com/office/powerpoint/2010/main" val="3002681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238897" y="333632"/>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9" name="テキスト ボックス 8">
            <a:extLst>
              <a:ext uri="{FF2B5EF4-FFF2-40B4-BE49-F238E27FC236}">
                <a16:creationId xmlns:a16="http://schemas.microsoft.com/office/drawing/2014/main" id="{51BBD688-025A-929A-16BF-F039467AD563}"/>
              </a:ext>
            </a:extLst>
          </p:cNvPr>
          <p:cNvSpPr txBox="1"/>
          <p:nvPr/>
        </p:nvSpPr>
        <p:spPr>
          <a:xfrm>
            <a:off x="7412804" y="2832854"/>
            <a:ext cx="3897747" cy="830997"/>
          </a:xfrm>
          <a:prstGeom prst="rect">
            <a:avLst/>
          </a:prstGeom>
          <a:noFill/>
        </p:spPr>
        <p:txBody>
          <a:bodyPr wrap="square" rtlCol="0">
            <a:spAutoFit/>
          </a:bodyPr>
          <a:lstStyle/>
          <a:p>
            <a:pPr algn="ctr"/>
            <a:r>
              <a:rPr kumimoji="1" lang="ja-JP" altLang="en-US" sz="2400">
                <a:latin typeface="A-OTF Shin Go Pro M" panose="020B0300000000000000" pitchFamily="34" charset="-128"/>
                <a:ea typeface="A-OTF Shin Go Pro M" panose="020B0300000000000000" pitchFamily="34" charset="-128"/>
              </a:rPr>
              <a:t>「</a:t>
            </a:r>
            <a:r>
              <a:rPr kumimoji="1" lang="en-US" altLang="ja-JP" sz="2400" dirty="0">
                <a:latin typeface="A-OTF Shin Go Pro M" panose="020B0300000000000000" pitchFamily="34" charset="-128"/>
                <a:ea typeface="A-OTF Shin Go Pro M" panose="020B0300000000000000" pitchFamily="34" charset="-128"/>
              </a:rPr>
              <a:t>1_01sazai.zip</a:t>
            </a:r>
            <a:r>
              <a:rPr kumimoji="1" lang="ja-JP" altLang="en-US" sz="2400">
                <a:latin typeface="A-OTF Shin Go Pro M" panose="020B0300000000000000" pitchFamily="34" charset="-128"/>
                <a:ea typeface="A-OTF Shin Go Pro M" panose="020B0300000000000000" pitchFamily="34" charset="-128"/>
              </a:rPr>
              <a:t>」</a:t>
            </a:r>
            <a:endParaRPr kumimoji="1" lang="en-US" altLang="ja-JP" sz="2400" dirty="0">
              <a:latin typeface="A-OTF Shin Go Pro M" panose="020B0300000000000000" pitchFamily="34" charset="-128"/>
              <a:ea typeface="A-OTF Shin Go Pro M" panose="020B0300000000000000" pitchFamily="34" charset="-128"/>
            </a:endParaRPr>
          </a:p>
          <a:p>
            <a:pPr algn="ctr"/>
            <a:r>
              <a:rPr kumimoji="1" lang="ja-JP" altLang="en-US" sz="2400">
                <a:latin typeface="A-OTF Shin Go Pro M" panose="020B0300000000000000" pitchFamily="34" charset="-128"/>
                <a:ea typeface="A-OTF Shin Go Pro M" panose="020B0300000000000000" pitchFamily="34" charset="-128"/>
              </a:rPr>
              <a:t>解凍後のフォルダの中身</a:t>
            </a:r>
          </a:p>
        </p:txBody>
      </p:sp>
      <p:pic>
        <p:nvPicPr>
          <p:cNvPr id="10" name="図 9" descr="グラフィカル ユーザー インターフェイス, アプリケーション, テーブル&#10;&#10;自動的に生成された説明">
            <a:extLst>
              <a:ext uri="{FF2B5EF4-FFF2-40B4-BE49-F238E27FC236}">
                <a16:creationId xmlns:a16="http://schemas.microsoft.com/office/drawing/2014/main" id="{57B29516-F3D4-45ED-E4D8-7006C7A23476}"/>
              </a:ext>
            </a:extLst>
          </p:cNvPr>
          <p:cNvPicPr>
            <a:picLocks noChangeAspect="1"/>
          </p:cNvPicPr>
          <p:nvPr/>
        </p:nvPicPr>
        <p:blipFill>
          <a:blip r:embed="rId3"/>
          <a:stretch>
            <a:fillRect/>
          </a:stretch>
        </p:blipFill>
        <p:spPr>
          <a:xfrm>
            <a:off x="1369371" y="1122363"/>
            <a:ext cx="5551614" cy="4976807"/>
          </a:xfrm>
          <a:prstGeom prst="rect">
            <a:avLst/>
          </a:prstGeom>
        </p:spPr>
      </p:pic>
    </p:spTree>
    <p:extLst>
      <p:ext uri="{BB962C8B-B14F-4D97-AF65-F5344CB8AC3E}">
        <p14:creationId xmlns:p14="http://schemas.microsoft.com/office/powerpoint/2010/main" val="4292982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AA742-34E0-FFA6-0F0E-47A75AE020DF}"/>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994B6458-9223-892D-4E10-D2430998156A}"/>
              </a:ext>
            </a:extLst>
          </p:cNvPr>
          <p:cNvSpPr>
            <a:spLocks noGrp="1"/>
          </p:cNvSpPr>
          <p:nvPr>
            <p:ph type="subTitle" idx="1"/>
          </p:nvPr>
        </p:nvSpPr>
        <p:spPr/>
        <p:txBody>
          <a:bodyPr/>
          <a:lstStyle/>
          <a:p>
            <a:endParaRPr kumimoji="1" lang="ja-JP" altLang="en-US"/>
          </a:p>
        </p:txBody>
      </p:sp>
      <p:sp>
        <p:nvSpPr>
          <p:cNvPr id="4" name="正方形/長方形 3">
            <a:extLst>
              <a:ext uri="{FF2B5EF4-FFF2-40B4-BE49-F238E27FC236}">
                <a16:creationId xmlns:a16="http://schemas.microsoft.com/office/drawing/2014/main" id="{B9E6D0CE-677F-A21A-7388-B4EBDB2054A7}"/>
              </a:ext>
            </a:extLst>
          </p:cNvPr>
          <p:cNvSpPr/>
          <p:nvPr/>
        </p:nvSpPr>
        <p:spPr>
          <a:xfrm>
            <a:off x="166978" y="284205"/>
            <a:ext cx="11714205" cy="628959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6395AE5-2616-8C12-A76E-22BA568F907F}"/>
              </a:ext>
            </a:extLst>
          </p:cNvPr>
          <p:cNvSpPr txBox="1"/>
          <p:nvPr/>
        </p:nvSpPr>
        <p:spPr>
          <a:xfrm>
            <a:off x="897276" y="599143"/>
            <a:ext cx="8733034" cy="369332"/>
          </a:xfrm>
          <a:prstGeom prst="rect">
            <a:avLst/>
          </a:prstGeom>
          <a:noFill/>
        </p:spPr>
        <p:txBody>
          <a:bodyPr wrap="square" rtlCol="0">
            <a:spAutoFit/>
          </a:bodyPr>
          <a:lstStyle/>
          <a:p>
            <a:r>
              <a:rPr kumimoji="1" lang="ja-JP" altLang="en-US">
                <a:latin typeface="A-OTF Gothic MB101 Pro B" panose="020B0700000000000000" pitchFamily="34" charset="-128"/>
                <a:ea typeface="A-OTF Gothic MB101 Pro B" panose="020B0700000000000000" pitchFamily="34" charset="-128"/>
              </a:rPr>
              <a:t>ビジネス動画アカデミー</a:t>
            </a:r>
          </a:p>
        </p:txBody>
      </p:sp>
      <p:sp>
        <p:nvSpPr>
          <p:cNvPr id="9" name="テキスト ボックス 8">
            <a:extLst>
              <a:ext uri="{FF2B5EF4-FFF2-40B4-BE49-F238E27FC236}">
                <a16:creationId xmlns:a16="http://schemas.microsoft.com/office/drawing/2014/main" id="{51BBD688-025A-929A-16BF-F039467AD563}"/>
              </a:ext>
            </a:extLst>
          </p:cNvPr>
          <p:cNvSpPr txBox="1"/>
          <p:nvPr/>
        </p:nvSpPr>
        <p:spPr>
          <a:xfrm>
            <a:off x="6755674" y="1962424"/>
            <a:ext cx="4518918" cy="3095078"/>
          </a:xfrm>
          <a:prstGeom prst="rect">
            <a:avLst/>
          </a:prstGeom>
          <a:noFill/>
        </p:spPr>
        <p:txBody>
          <a:bodyPr wrap="square" rtlCol="0">
            <a:spAutoFit/>
          </a:bodyPr>
          <a:lstStyle/>
          <a:p>
            <a:pPr>
              <a:lnSpc>
                <a:spcPts val="4000"/>
              </a:lnSpc>
            </a:pPr>
            <a:r>
              <a:rPr kumimoji="1" lang="ja-JP" altLang="en-US" sz="2400">
                <a:latin typeface="A-OTF Shin Go Pro M" panose="020B0300000000000000" pitchFamily="34" charset="-128"/>
                <a:ea typeface="A-OTF Shin Go Pro M" panose="020B0300000000000000" pitchFamily="34" charset="-128"/>
              </a:rPr>
              <a:t>「</a:t>
            </a:r>
            <a:r>
              <a:rPr kumimoji="1" lang="en-US" altLang="ja-JP" sz="2400" dirty="0">
                <a:latin typeface="A-OTF Shin Go Pro M" panose="020B0300000000000000" pitchFamily="34" charset="-128"/>
                <a:ea typeface="A-OTF Shin Go Pro M" panose="020B0300000000000000" pitchFamily="34" charset="-128"/>
              </a:rPr>
              <a:t>BGM</a:t>
            </a:r>
            <a:r>
              <a:rPr kumimoji="1" lang="ja-JP" altLang="en-US" sz="2400">
                <a:latin typeface="A-OTF Shin Go Pro M" panose="020B0300000000000000" pitchFamily="34" charset="-128"/>
                <a:ea typeface="A-OTF Shin Go Pro M" panose="020B0300000000000000" pitchFamily="34" charset="-128"/>
              </a:rPr>
              <a:t>「</a:t>
            </a:r>
            <a:r>
              <a:rPr kumimoji="1" lang="en-US" altLang="ja-JP" sz="2400" dirty="0">
                <a:latin typeface="A-OTF Shin Go Pro M" panose="020B0300000000000000" pitchFamily="34" charset="-128"/>
                <a:ea typeface="A-OTF Shin Go Pro M" panose="020B0300000000000000" pitchFamily="34" charset="-128"/>
              </a:rPr>
              <a:t>Lo-fi_Chat.mp3</a:t>
            </a:r>
            <a:r>
              <a:rPr kumimoji="1" lang="ja-JP" altLang="en-US" sz="2400">
                <a:latin typeface="A-OTF Shin Go Pro M" panose="020B0300000000000000" pitchFamily="34" charset="-128"/>
                <a:ea typeface="A-OTF Shin Go Pro M" panose="020B0300000000000000" pitchFamily="34" charset="-128"/>
              </a:rPr>
              <a:t>」は著作権の関係で</a:t>
            </a:r>
            <a:r>
              <a:rPr lang="ja-JP" altLang="en-US" sz="2400">
                <a:latin typeface="A-OTF Shin Go Pro M" panose="020B0300000000000000" pitchFamily="34" charset="-128"/>
                <a:ea typeface="A-OTF Shin Go Pro M" panose="020B0300000000000000" pitchFamily="34" charset="-128"/>
              </a:rPr>
              <a:t>、使用は自由ですが配布できません。</a:t>
            </a:r>
            <a:endParaRPr lang="en-US" altLang="ja-JP" sz="2400" dirty="0">
              <a:latin typeface="A-OTF Shin Go Pro M" panose="020B0300000000000000" pitchFamily="34" charset="-128"/>
              <a:ea typeface="A-OTF Shin Go Pro M" panose="020B0300000000000000" pitchFamily="34" charset="-128"/>
            </a:endParaRPr>
          </a:p>
          <a:p>
            <a:pPr>
              <a:lnSpc>
                <a:spcPts val="4000"/>
              </a:lnSpc>
            </a:pPr>
            <a:r>
              <a:rPr kumimoji="1" lang="ja-JP" altLang="en-US" sz="2400">
                <a:latin typeface="A-OTF Shin Go Pro M" panose="020B0300000000000000" pitchFamily="34" charset="-128"/>
                <a:ea typeface="A-OTF Shin Go Pro M" panose="020B0300000000000000" pitchFamily="34" charset="-128"/>
              </a:rPr>
              <a:t>「</a:t>
            </a:r>
            <a:r>
              <a:rPr kumimoji="1" lang="en-US" altLang="ja-JP" sz="2400" dirty="0">
                <a:latin typeface="A-OTF Shin Go Pro M" panose="020B0300000000000000" pitchFamily="34" charset="-128"/>
                <a:ea typeface="A-OTF Shin Go Pro M" panose="020B0300000000000000" pitchFamily="34" charset="-128"/>
              </a:rPr>
              <a:t>DOVA-Syndrome</a:t>
            </a:r>
            <a:r>
              <a:rPr kumimoji="1" lang="ja-JP" altLang="en-US" sz="2400">
                <a:latin typeface="A-OTF Shin Go Pro M" panose="020B0300000000000000" pitchFamily="34" charset="-128"/>
                <a:ea typeface="A-OTF Shin Go Pro M" panose="020B0300000000000000" pitchFamily="34" charset="-128"/>
              </a:rPr>
              <a:t>」というサイトで</a:t>
            </a:r>
            <a:r>
              <a:rPr lang="ja-JP" altLang="en-US" sz="2400">
                <a:latin typeface="A-OTF Shin Go Pro M" panose="020B0300000000000000" pitchFamily="34" charset="-128"/>
                <a:ea typeface="A-OTF Shin Go Pro M" panose="020B0300000000000000" pitchFamily="34" charset="-128"/>
              </a:rPr>
              <a:t>各自ダウンロードしてください。</a:t>
            </a:r>
            <a:endParaRPr kumimoji="1" lang="en-US" altLang="ja-JP" sz="2400" dirty="0">
              <a:latin typeface="A-OTF Shin Go Pro M" panose="020B0300000000000000" pitchFamily="34" charset="-128"/>
              <a:ea typeface="A-OTF Shin Go Pro M" panose="020B0300000000000000" pitchFamily="34" charset="-128"/>
            </a:endParaRPr>
          </a:p>
        </p:txBody>
      </p:sp>
      <p:pic>
        <p:nvPicPr>
          <p:cNvPr id="7" name="図 6" descr="グラフィカル ユーザー インターフェイス, Web サイト&#10;&#10;自動的に生成された説明">
            <a:extLst>
              <a:ext uri="{FF2B5EF4-FFF2-40B4-BE49-F238E27FC236}">
                <a16:creationId xmlns:a16="http://schemas.microsoft.com/office/drawing/2014/main" id="{08EAFA59-88DB-058B-0CA4-CF65DF955DF0}"/>
              </a:ext>
            </a:extLst>
          </p:cNvPr>
          <p:cNvPicPr>
            <a:picLocks noChangeAspect="1"/>
          </p:cNvPicPr>
          <p:nvPr/>
        </p:nvPicPr>
        <p:blipFill>
          <a:blip r:embed="rId3"/>
          <a:stretch>
            <a:fillRect/>
          </a:stretch>
        </p:blipFill>
        <p:spPr>
          <a:xfrm>
            <a:off x="869878" y="1524287"/>
            <a:ext cx="5341668" cy="4078840"/>
          </a:xfrm>
          <a:prstGeom prst="rect">
            <a:avLst/>
          </a:prstGeom>
        </p:spPr>
      </p:pic>
    </p:spTree>
    <p:extLst>
      <p:ext uri="{BB962C8B-B14F-4D97-AF65-F5344CB8AC3E}">
        <p14:creationId xmlns:p14="http://schemas.microsoft.com/office/powerpoint/2010/main" val="17289654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2445</TotalTime>
  <Words>756</Words>
  <Application>Microsoft Macintosh PowerPoint</Application>
  <PresentationFormat>ワイド画面</PresentationFormat>
  <Paragraphs>58</Paragraphs>
  <Slides>9</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A-OTF Gothic MB101 Pro B</vt:lpstr>
      <vt:lpstr>A-OTF Shin Go Pro M</vt:lpstr>
      <vt:lpstr>Hiragino Mincho ProN W6</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康裕 森</dc:creator>
  <cp:lastModifiedBy>康裕 森</cp:lastModifiedBy>
  <cp:revision>13</cp:revision>
  <dcterms:created xsi:type="dcterms:W3CDTF">2023-04-16T14:17:16Z</dcterms:created>
  <dcterms:modified xsi:type="dcterms:W3CDTF">2023-04-18T07:03:03Z</dcterms:modified>
</cp:coreProperties>
</file>